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72" r:id="rId2"/>
    <p:sldId id="273" r:id="rId3"/>
    <p:sldId id="274" r:id="rId4"/>
    <p:sldId id="275" r:id="rId5"/>
    <p:sldId id="276" r:id="rId6"/>
    <p:sldId id="277" r:id="rId7"/>
    <p:sldId id="278" r:id="rId8"/>
    <p:sldId id="279" r:id="rId9"/>
    <p:sldId id="283" r:id="rId10"/>
    <p:sldId id="284" r:id="rId11"/>
    <p:sldId id="282" r:id="rId12"/>
    <p:sldId id="285" r:id="rId13"/>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yer, Denton" initials="HD" lastIdx="6" clrIdx="0">
    <p:extLst>
      <p:ext uri="{19B8F6BF-5375-455C-9EA6-DF929625EA0E}">
        <p15:presenceInfo xmlns:p15="http://schemas.microsoft.com/office/powerpoint/2012/main" userId="S-1-5-21-505881439-82067924-1220176271-2642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10" autoAdjust="0"/>
    <p:restoredTop sz="86803" autoAdjust="0"/>
  </p:normalViewPr>
  <p:slideViewPr>
    <p:cSldViewPr snapToGrid="0">
      <p:cViewPr varScale="1">
        <p:scale>
          <a:sx n="72" d="100"/>
          <a:sy n="72" d="100"/>
        </p:scale>
        <p:origin x="907" y="101"/>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12" d="100"/>
          <a:sy n="112" d="100"/>
        </p:scale>
        <p:origin x="79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5E3DAD6E-352A-4085-A92B-4402D31EF810}" type="datetimeFigureOut">
              <a:rPr lang="en-US" smtClean="0"/>
              <a:t>2/25/2019</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A5DD498B-CC6E-4248-A042-AA7403C00FA4}" type="slidenum">
              <a:rPr lang="en-US" smtClean="0"/>
              <a:t>‹#›</a:t>
            </a:fld>
            <a:endParaRPr lang="en-US"/>
          </a:p>
        </p:txBody>
      </p:sp>
    </p:spTree>
    <p:extLst>
      <p:ext uri="{BB962C8B-B14F-4D97-AF65-F5344CB8AC3E}">
        <p14:creationId xmlns:p14="http://schemas.microsoft.com/office/powerpoint/2010/main" val="1658683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2DACE13F-4765-4E7E-A6DD-ACCA9F8B901A}" type="datetimeFigureOut">
              <a:rPr lang="en-US" smtClean="0"/>
              <a:t>2/25/2019</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22C523D3-F461-41B6-82C2-73AA447FFD7D}" type="slidenum">
              <a:rPr lang="en-US" smtClean="0"/>
              <a:t>‹#›</a:t>
            </a:fld>
            <a:endParaRPr lang="en-US"/>
          </a:p>
        </p:txBody>
      </p:sp>
    </p:spTree>
    <p:extLst>
      <p:ext uri="{BB962C8B-B14F-4D97-AF65-F5344CB8AC3E}">
        <p14:creationId xmlns:p14="http://schemas.microsoft.com/office/powerpoint/2010/main" val="311293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mailto:pitch@yale.edu"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goal of this PowerPoint is to demonstrate that your assay or chemistry approach, depending on entry point, is doable and that there is strong commercial potential to </a:t>
            </a:r>
            <a:r>
              <a:rPr lang="en-US" dirty="0">
                <a:solidFill>
                  <a:srgbClr val="FF0000"/>
                </a:solidFill>
              </a:rPr>
              <a:t>develop</a:t>
            </a:r>
            <a:r>
              <a:rPr lang="en-US" baseline="0" dirty="0">
                <a:solidFill>
                  <a:srgbClr val="FF0000"/>
                </a:solidFill>
              </a:rPr>
              <a:t> a start-up company based on  new scientific evidence which  demonstrates the link between your target and disease.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r>
              <a:rPr lang="en-US" dirty="0"/>
              <a:t>TIPS</a:t>
            </a:r>
          </a:p>
          <a:p>
            <a:endParaRPr lang="en-US" dirty="0"/>
          </a:p>
          <a:p>
            <a:pPr marL="228600" indent="-228600">
              <a:buAutoNum type="arabicPeriod"/>
            </a:pPr>
            <a:r>
              <a:rPr lang="en-US" dirty="0">
                <a:solidFill>
                  <a:srgbClr val="FF0000"/>
                </a:solidFill>
              </a:rPr>
              <a:t>Provide a descriptive name for your project</a:t>
            </a:r>
          </a:p>
          <a:p>
            <a:pPr marL="228600" indent="-228600">
              <a:buAutoNum type="arabicPeriod"/>
            </a:pPr>
            <a:r>
              <a:rPr lang="en-US" dirty="0">
                <a:solidFill>
                  <a:srgbClr val="FF0000"/>
                </a:solidFill>
              </a:rPr>
              <a:t>List Principal Investigator(s) for the project.</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1</a:t>
            </a:fld>
            <a:endParaRPr lang="en-US"/>
          </a:p>
        </p:txBody>
      </p:sp>
    </p:spTree>
    <p:extLst>
      <p:ext uri="{BB962C8B-B14F-4D97-AF65-F5344CB8AC3E}">
        <p14:creationId xmlns:p14="http://schemas.microsoft.com/office/powerpoint/2010/main" val="93389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Targeted Product is a description of attributes that will evolve as information becomes available during the project. Many of these descriptors will be compound- and therapeutic area-dependent. This slide may be more relevant to projects entering PITCH at later stages. Attributes may include: chemical class, mode of action, target class, potency, drug combination potential, single agent potential, formulation, therapeutic window, clinical indication(s), patient population, usage, efficacy, animal model(s) of disease, safety/toxicity profile.</a:t>
            </a:r>
          </a:p>
          <a:p>
            <a:endParaRPr lang="en-US" dirty="0"/>
          </a:p>
          <a:p>
            <a:r>
              <a:rPr lang="en-US" dirty="0"/>
              <a:t>This</a:t>
            </a:r>
            <a:r>
              <a:rPr lang="en-US" baseline="0" dirty="0"/>
              <a:t> “Product Profile” is important as it defines what is acceptable to physicians dosing the medication. For example, is an iv drug acceptable or can only an oral medication insure patient compliance. What other factors are important to consider the commercial of therapeutic viability of the treatment?</a:t>
            </a: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10</a:t>
            </a:fld>
            <a:endParaRPr lang="en-US"/>
          </a:p>
        </p:txBody>
      </p:sp>
    </p:spTree>
    <p:extLst>
      <p:ext uri="{BB962C8B-B14F-4D97-AF65-F5344CB8AC3E}">
        <p14:creationId xmlns:p14="http://schemas.microsoft.com/office/powerpoint/2010/main" val="2095528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rPr>
              <a:t>1. Has the invention been disclosed to Yale’s Office</a:t>
            </a:r>
            <a:r>
              <a:rPr lang="en-US" baseline="0" dirty="0">
                <a:latin typeface="+mn-lt"/>
              </a:rPr>
              <a:t> of </a:t>
            </a:r>
            <a:r>
              <a:rPr lang="en-US" baseline="0">
                <a:latin typeface="+mn-lt"/>
              </a:rPr>
              <a:t>Cooperative Research</a:t>
            </a:r>
            <a:r>
              <a:rPr lang="en-US">
                <a:latin typeface="+mn-lt"/>
              </a:rPr>
              <a:t>?</a:t>
            </a:r>
            <a:endParaRPr lang="en-US" dirty="0">
              <a:latin typeface="+mn-lt"/>
            </a:endParaRPr>
          </a:p>
          <a:p>
            <a:endParaRPr lang="en-US" dirty="0">
              <a:latin typeface="+mn-lt"/>
            </a:endParaRPr>
          </a:p>
          <a:p>
            <a:r>
              <a:rPr lang="en-US" dirty="0">
                <a:latin typeface="+mn-lt"/>
              </a:rPr>
              <a:t>2. What is meant by patentability status?</a:t>
            </a:r>
          </a:p>
          <a:p>
            <a:r>
              <a:rPr lang="en-US" i="1" dirty="0">
                <a:latin typeface="+mn-lt"/>
              </a:rPr>
              <a:t>An invention must be “novel and non-obvious” to be patentable. It cannot be patented in the United States if public disclosure, public use or offer for sale to public have been made more than one year before the filing date. For most other countries, patenting cannot happen after any kind of public disclosure. A thorough search of patents will uncover if the proposed product is novel and non-obvious. You will want to include investigator and institutional names of high impact scientific articles in your searches. Searches should include global sources.</a:t>
            </a:r>
          </a:p>
        </p:txBody>
      </p:sp>
      <p:sp>
        <p:nvSpPr>
          <p:cNvPr id="4" name="Slide Number Placeholder 3"/>
          <p:cNvSpPr>
            <a:spLocks noGrp="1"/>
          </p:cNvSpPr>
          <p:nvPr>
            <p:ph type="sldNum" sz="quarter" idx="10"/>
          </p:nvPr>
        </p:nvSpPr>
        <p:spPr/>
        <p:txBody>
          <a:bodyPr/>
          <a:lstStyle/>
          <a:p>
            <a:fld id="{22C523D3-F461-41B6-82C2-73AA447FFD7D}" type="slidenum">
              <a:rPr lang="en-US" smtClean="0"/>
              <a:t>11</a:t>
            </a:fld>
            <a:endParaRPr lang="en-US"/>
          </a:p>
        </p:txBody>
      </p:sp>
    </p:spTree>
    <p:extLst>
      <p:ext uri="{BB962C8B-B14F-4D97-AF65-F5344CB8AC3E}">
        <p14:creationId xmlns:p14="http://schemas.microsoft.com/office/powerpoint/2010/main" val="3182373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provide a few publications to provide context for and support your application. Specifically, you can submit up to two review articles that describe therapeutic area, target of your research, or connection between them, and up to two research articles that describe advances relevant to the science of your project. The publications need not be work from your laboratory. You can highlight sections to draw reviewers’ attention. Please send the articles as pdfs to </a:t>
            </a:r>
            <a:r>
              <a:rPr lang="en-US" dirty="0">
                <a:effectLst/>
                <a:hlinkClick r:id="rId3"/>
              </a:rPr>
              <a:t>pitch@yale.edu</a:t>
            </a:r>
            <a:r>
              <a:rPr lang="en-US" dirty="0"/>
              <a:t> in addition to the application PowerPoint file. </a:t>
            </a:r>
          </a:p>
        </p:txBody>
      </p:sp>
      <p:sp>
        <p:nvSpPr>
          <p:cNvPr id="4" name="Slide Number Placeholder 3"/>
          <p:cNvSpPr>
            <a:spLocks noGrp="1"/>
          </p:cNvSpPr>
          <p:nvPr>
            <p:ph type="sldNum" sz="quarter" idx="10"/>
          </p:nvPr>
        </p:nvSpPr>
        <p:spPr/>
        <p:txBody>
          <a:bodyPr/>
          <a:lstStyle/>
          <a:p>
            <a:fld id="{22C523D3-F461-41B6-82C2-73AA447FFD7D}" type="slidenum">
              <a:rPr lang="en-US" smtClean="0"/>
              <a:t>12</a:t>
            </a:fld>
            <a:endParaRPr lang="en-US"/>
          </a:p>
        </p:txBody>
      </p:sp>
    </p:spTree>
    <p:extLst>
      <p:ext uri="{BB962C8B-B14F-4D97-AF65-F5344CB8AC3E}">
        <p14:creationId xmlns:p14="http://schemas.microsoft.com/office/powerpoint/2010/main" val="585350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FAQS</a:t>
            </a:r>
          </a:p>
          <a:p>
            <a:endParaRPr lang="en-US" dirty="0"/>
          </a:p>
          <a:p>
            <a:pPr marL="228600" indent="-228600">
              <a:buAutoNum type="arabicPeriod"/>
            </a:pPr>
            <a:r>
              <a:rPr lang="en-US" dirty="0"/>
              <a:t>What is an example two year goal?</a:t>
            </a:r>
          </a:p>
          <a:p>
            <a:r>
              <a:rPr lang="en-US" i="1" dirty="0"/>
              <a:t>The two year goal of this project is to identify &lt;selective&gt; small molecule inhibitors of  </a:t>
            </a:r>
            <a:r>
              <a:rPr lang="en-US" i="1" dirty="0" err="1"/>
              <a:t>phosphodiesterase</a:t>
            </a:r>
            <a:r>
              <a:rPr lang="en-US" i="1" dirty="0"/>
              <a:t> X,  involved in solid tumors, demonstrating activity in cell-based assays</a:t>
            </a:r>
            <a:r>
              <a:rPr lang="en-US" i="1" baseline="0" dirty="0"/>
              <a:t> </a:t>
            </a:r>
            <a:r>
              <a:rPr lang="en-US" i="1" dirty="0"/>
              <a:t>These initial  inhibitors will serve</a:t>
            </a:r>
            <a:r>
              <a:rPr lang="en-US" i="1" baseline="0" dirty="0"/>
              <a:t> as a Proof-of-Concept that follow on VC funding to develop novel compounds with a favorable therapeutic profile.</a:t>
            </a:r>
            <a:endParaRPr lang="en-US" dirty="0"/>
          </a:p>
          <a:p>
            <a:pPr marL="228600" indent="-228600">
              <a:buAutoNum type="arabicPeriod" startAt="2"/>
            </a:pPr>
            <a:r>
              <a:rPr lang="en-US" dirty="0"/>
              <a:t>How much data will be needed to be competitive for early-stage funding?</a:t>
            </a:r>
          </a:p>
          <a:p>
            <a:r>
              <a:rPr lang="en-US" i="1" dirty="0"/>
              <a:t>The requirements for funding will depend on your target type, therapeutic area and competitors. Input from the External Advisory Board will be helpful and practical. The goal is to provide a lean dataset for early-stage funding and not a more comprehensive dataset for larger amounts of funding. </a:t>
            </a:r>
          </a:p>
        </p:txBody>
      </p:sp>
      <p:sp>
        <p:nvSpPr>
          <p:cNvPr id="4" name="Slide Number Placeholder 3"/>
          <p:cNvSpPr>
            <a:spLocks noGrp="1"/>
          </p:cNvSpPr>
          <p:nvPr>
            <p:ph type="sldNum" sz="quarter" idx="10"/>
          </p:nvPr>
        </p:nvSpPr>
        <p:spPr/>
        <p:txBody>
          <a:bodyPr/>
          <a:lstStyle/>
          <a:p>
            <a:fld id="{22C523D3-F461-41B6-82C2-73AA447FFD7D}" type="slidenum">
              <a:rPr lang="en-US" smtClean="0"/>
              <a:t>2</a:t>
            </a:fld>
            <a:endParaRPr lang="en-US"/>
          </a:p>
        </p:txBody>
      </p:sp>
    </p:spTree>
    <p:extLst>
      <p:ext uri="{BB962C8B-B14F-4D97-AF65-F5344CB8AC3E}">
        <p14:creationId xmlns:p14="http://schemas.microsoft.com/office/powerpoint/2010/main" val="3802619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FAQS</a:t>
            </a:r>
          </a:p>
          <a:p>
            <a:endParaRPr lang="en-US" dirty="0"/>
          </a:p>
          <a:p>
            <a:pPr marL="228600" indent="-228600">
              <a:buAutoNum type="arabicPeriod"/>
            </a:pPr>
            <a:r>
              <a:rPr lang="en-US" dirty="0"/>
              <a:t>How much detail should be provided for each team member?</a:t>
            </a:r>
          </a:p>
          <a:p>
            <a:r>
              <a:rPr lang="en-US" i="1" dirty="0"/>
              <a:t>Give name, title, departmental affiliation, and role on the project. </a:t>
            </a:r>
          </a:p>
          <a:p>
            <a:endParaRPr lang="en-US" i="1" dirty="0"/>
          </a:p>
          <a:p>
            <a:r>
              <a:rPr lang="en-US" dirty="0"/>
              <a:t>2. What are example backgrounds and roles?</a:t>
            </a:r>
          </a:p>
          <a:p>
            <a:r>
              <a:rPr lang="en-US" i="1" dirty="0"/>
              <a:t>Principal Investigator – Project champion</a:t>
            </a:r>
          </a:p>
          <a:p>
            <a:r>
              <a:rPr lang="en-US" i="1" dirty="0"/>
              <a:t>Clinical consultant – clinician with insight into patient population and current treatments</a:t>
            </a:r>
          </a:p>
          <a:p>
            <a:r>
              <a:rPr lang="en-US" i="1" dirty="0"/>
              <a:t>Investigator – point person for screening team with knowledge about reagents and resources</a:t>
            </a:r>
          </a:p>
          <a:p>
            <a:r>
              <a:rPr lang="en-US" i="1" dirty="0"/>
              <a:t>Technician – will conduct cell culture to support secondary cell-based assays</a:t>
            </a:r>
          </a:p>
          <a:p>
            <a:endParaRPr lang="en-US" i="1" dirty="0"/>
          </a:p>
          <a:p>
            <a:r>
              <a:rPr lang="en-US" dirty="0"/>
              <a:t>3. How much past experience should be included? </a:t>
            </a:r>
          </a:p>
          <a:p>
            <a:r>
              <a:rPr lang="en-US" i="1" dirty="0"/>
              <a:t>Include only relevant experience, such as, “Jim has generated a novel immune therapy that was licensed to a large biotechnology company.” All team members may not have relevant experience yet still be valuable team members.</a:t>
            </a:r>
          </a:p>
          <a:p>
            <a:endParaRPr lang="en-US" i="1" dirty="0"/>
          </a:p>
          <a:p>
            <a:r>
              <a:rPr lang="en-US" dirty="0"/>
              <a:t>4. Will my proposal receive a lower score if there are unfilled roles?</a:t>
            </a:r>
          </a:p>
          <a:p>
            <a:r>
              <a:rPr lang="en-US" i="1" dirty="0"/>
              <a:t>No. We don’t anticipate that most applicants will have identified the strongest partners possible for their project. Partners with relevant and complementary skills can be identified later in the project.</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3</a:t>
            </a:fld>
            <a:endParaRPr lang="en-US"/>
          </a:p>
        </p:txBody>
      </p:sp>
    </p:spTree>
    <p:extLst>
      <p:ext uri="{BB962C8B-B14F-4D97-AF65-F5344CB8AC3E}">
        <p14:creationId xmlns:p14="http://schemas.microsoft.com/office/powerpoint/2010/main" val="1055371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FAQS</a:t>
            </a:r>
          </a:p>
          <a:p>
            <a:endParaRPr lang="en-US" dirty="0"/>
          </a:p>
          <a:p>
            <a:pPr marL="228600" indent="-228600">
              <a:buAutoNum type="arabicPeriod"/>
            </a:pPr>
            <a:r>
              <a:rPr lang="en-US" dirty="0"/>
              <a:t>What if my approach isn’t novel?</a:t>
            </a:r>
          </a:p>
          <a:p>
            <a:r>
              <a:rPr lang="en-US" i="1" dirty="0"/>
              <a:t>Your approach may not be novel technologically, but may be novel for the problem presented. Novelty is an</a:t>
            </a:r>
            <a:r>
              <a:rPr lang="en-US" i="1" baseline="0" dirty="0"/>
              <a:t> </a:t>
            </a:r>
            <a:r>
              <a:rPr lang="en-US" i="1" dirty="0"/>
              <a:t> opportunity, yet too much novelty will be viewed as high risk to even early-stage investors. The strongest candidates for follow-on funding have sufficient novelty to represent an opportunity, yet most other aspects of the program have solid precedents.</a:t>
            </a:r>
          </a:p>
          <a:p>
            <a:endParaRPr lang="en-US" dirty="0"/>
          </a:p>
          <a:p>
            <a:r>
              <a:rPr lang="en-US" dirty="0"/>
              <a:t>2. What if I’m not sure of the best problem to solve among several choices?</a:t>
            </a:r>
          </a:p>
          <a:p>
            <a:r>
              <a:rPr lang="en-US" i="1" dirty="0"/>
              <a:t>A Clinicians perspective may be helpful here if not already engaged. The External Advisory Board may have experience, or contacts with experience, to help identify the most fruitful problem to focus on.</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4</a:t>
            </a:fld>
            <a:endParaRPr lang="en-US"/>
          </a:p>
        </p:txBody>
      </p:sp>
    </p:spTree>
    <p:extLst>
      <p:ext uri="{BB962C8B-B14F-4D97-AF65-F5344CB8AC3E}">
        <p14:creationId xmlns:p14="http://schemas.microsoft.com/office/powerpoint/2010/main" val="86858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FAQS</a:t>
            </a:r>
          </a:p>
          <a:p>
            <a:endParaRPr lang="en-US" dirty="0"/>
          </a:p>
          <a:p>
            <a:pPr marL="228600" indent="-228600">
              <a:buAutoNum type="arabicPeriod"/>
            </a:pPr>
            <a:r>
              <a:rPr lang="en-US" dirty="0"/>
              <a:t>How much information should I provide?</a:t>
            </a:r>
          </a:p>
          <a:p>
            <a:r>
              <a:rPr lang="en-US" i="1" dirty="0"/>
              <a:t>Keep the information at a high level. The</a:t>
            </a:r>
            <a:r>
              <a:rPr lang="en-US" i="1" baseline="0" dirty="0"/>
              <a:t> additional research data required may be out of your area of expertise  and could be provided by YCMD, for example.</a:t>
            </a:r>
            <a:endParaRPr lang="en-US" i="1" dirty="0"/>
          </a:p>
          <a:p>
            <a:endParaRPr lang="en-US" i="1" dirty="0"/>
          </a:p>
          <a:p>
            <a:r>
              <a:rPr lang="en-US" dirty="0"/>
              <a:t>2. What are some example plans?</a:t>
            </a:r>
          </a:p>
          <a:p>
            <a:r>
              <a:rPr lang="en-US" i="1" dirty="0"/>
              <a:t>Example 1: Identification of a small molecule that inhibits  </a:t>
            </a:r>
            <a:r>
              <a:rPr lang="en-US" i="1" dirty="0" err="1"/>
              <a:t>phosphodiesterase</a:t>
            </a:r>
            <a:r>
              <a:rPr lang="en-US" i="1" dirty="0"/>
              <a:t> X in biochemical and cell-based assays which will require assay optimization for a biochemical and cell-based assay, small molecule screening to identify an inhibitor and medicinal chemistry to optimize small molecule screen hits to develop lead chemical series</a:t>
            </a:r>
            <a:r>
              <a:rPr lang="en-US" i="1" baseline="0" dirty="0"/>
              <a:t> for validation of the role of target in disease.</a:t>
            </a:r>
            <a:endParaRPr lang="en-US" i="1" dirty="0"/>
          </a:p>
          <a:p>
            <a:endParaRPr lang="en-US" i="1" dirty="0"/>
          </a:p>
          <a:p>
            <a:r>
              <a:rPr lang="en-US" i="1" dirty="0"/>
              <a:t> Example 2: Activity in an animal model of disease, requiring optimization of</a:t>
            </a:r>
            <a:r>
              <a:rPr lang="en-US" i="1" baseline="0" dirty="0"/>
              <a:t> screen hits by medicinal chemistry for in vivo activity.</a:t>
            </a:r>
            <a:endParaRPr lang="en-US" i="1" dirty="0"/>
          </a:p>
          <a:p>
            <a:endParaRPr lang="en-US" i="1" dirty="0"/>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5</a:t>
            </a:fld>
            <a:endParaRPr lang="en-US"/>
          </a:p>
        </p:txBody>
      </p:sp>
    </p:spTree>
    <p:extLst>
      <p:ext uri="{BB962C8B-B14F-4D97-AF65-F5344CB8AC3E}">
        <p14:creationId xmlns:p14="http://schemas.microsoft.com/office/powerpoint/2010/main" val="449781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Please</a:t>
            </a:r>
            <a:r>
              <a:rPr lang="en-US" i="1" baseline="0" dirty="0"/>
              <a:t> see http://ycmd.yale.edu/resources.  </a:t>
            </a:r>
            <a:r>
              <a:rPr lang="en-US" i="1" dirty="0"/>
              <a:t>YCMD has instrumentation compatible with most plate reader and imaging readout types, but there are some system limitations. Consult with YCMD to determine assay compatibility with instrumentation prior to submission.</a:t>
            </a:r>
            <a:r>
              <a:rPr lang="en-US" i="1" baseline="0" dirty="0"/>
              <a:t> The strongest applications have a suggestion for a high throughput assay. We encourage you to consult with YCMD on this slide.</a:t>
            </a:r>
            <a:endParaRPr lang="en-US" i="1" dirty="0"/>
          </a:p>
          <a:p>
            <a:endParaRPr lang="en-US" dirty="0"/>
          </a:p>
          <a:p>
            <a:pPr marL="228600" indent="-228600">
              <a:buAutoNum type="arabicParenR"/>
            </a:pPr>
            <a:r>
              <a:rPr lang="en-US" baseline="0" dirty="0"/>
              <a:t>Reviewers are looking for a strong connection between the target and disease, possibly based on novel research going on in your laboratory. If your target is a protein-protein interaction, any information to suggest a small molecule could modulate the interaction (point mutants, hotspots) would be valuable </a:t>
            </a:r>
            <a:r>
              <a:rPr lang="en-US" baseline="0"/>
              <a:t>to include.</a:t>
            </a:r>
            <a:endParaRPr lang="en-US" baseline="0" dirty="0"/>
          </a:p>
          <a:p>
            <a:pPr marL="228600" indent="-228600">
              <a:buAutoNum type="arabicParenR"/>
            </a:pPr>
            <a:endParaRPr lang="en-US" baseline="0" dirty="0"/>
          </a:p>
          <a:p>
            <a:pPr marL="228600" indent="-228600">
              <a:buAutoNum type="arabicParenR"/>
            </a:pPr>
            <a:r>
              <a:rPr lang="en-US" baseline="0" dirty="0"/>
              <a:t>Biochemical assays are critical for medicinal chemistry efforts.</a:t>
            </a:r>
          </a:p>
          <a:p>
            <a:endParaRPr lang="en-US" dirty="0"/>
          </a:p>
          <a:p>
            <a:r>
              <a:rPr lang="en-US" dirty="0"/>
              <a:t>3) If</a:t>
            </a:r>
            <a:r>
              <a:rPr lang="en-US" baseline="0" dirty="0"/>
              <a:t> the primary assay is phenotypic, is there a strategy to identify the target from candidates? Are there pharmacologic tools for the pathway that can be used to identify possible targets?</a:t>
            </a:r>
            <a:endParaRPr lang="en-US" dirty="0"/>
          </a:p>
          <a:p>
            <a:br>
              <a:rPr lang="en-US" dirty="0"/>
            </a:br>
            <a:r>
              <a:rPr lang="en-US" dirty="0"/>
              <a:t>4) After</a:t>
            </a:r>
            <a:r>
              <a:rPr lang="en-US" baseline="0" dirty="0"/>
              <a:t> the primary screen, what will you do next to identify the most promising molecules from a set of screen actives? </a:t>
            </a:r>
            <a:r>
              <a:rPr lang="en-US" i="1" baseline="0" dirty="0"/>
              <a:t>This is sometimes referred to as a “screening cascade.”</a:t>
            </a:r>
            <a:endParaRPr lang="en-US" i="1" dirty="0"/>
          </a:p>
          <a:p>
            <a:endParaRPr lang="en-US" dirty="0"/>
          </a:p>
          <a:p>
            <a:r>
              <a:rPr lang="en-US" dirty="0"/>
              <a:t>5) Do applicants need to have experience performing biochemical or cell-based assays for their project?</a:t>
            </a:r>
          </a:p>
          <a:p>
            <a:r>
              <a:rPr lang="en-US" i="1" dirty="0"/>
              <a:t>No. Literature precedent is sufficient to claim feasibility. Discussion with YCMD will help you understand if the resources exist for the assay types presented.</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6</a:t>
            </a:fld>
            <a:endParaRPr lang="en-US"/>
          </a:p>
        </p:txBody>
      </p:sp>
    </p:spTree>
    <p:extLst>
      <p:ext uri="{BB962C8B-B14F-4D97-AF65-F5344CB8AC3E}">
        <p14:creationId xmlns:p14="http://schemas.microsoft.com/office/powerpoint/2010/main" val="730986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TIPS</a:t>
            </a:r>
          </a:p>
          <a:p>
            <a:endParaRPr lang="en-US" dirty="0"/>
          </a:p>
          <a:p>
            <a:r>
              <a:rPr lang="en-US" dirty="0"/>
              <a:t>2) Describe protein expression system (</a:t>
            </a:r>
            <a:r>
              <a:rPr lang="en-US" i="1" dirty="0"/>
              <a:t>E. coli</a:t>
            </a:r>
            <a:r>
              <a:rPr lang="en-US" dirty="0"/>
              <a:t>, in vitro transcription/translation, other) and estimated yield. Are constructs available?</a:t>
            </a:r>
          </a:p>
          <a:p>
            <a:endParaRPr lang="en-US" dirty="0"/>
          </a:p>
          <a:p>
            <a:r>
              <a:rPr lang="en-US" dirty="0"/>
              <a:t>2 &amp; 3) Indicate construct (length and domains) of target used in assay and those of any available high resolution structures.</a:t>
            </a:r>
          </a:p>
          <a:p>
            <a:endParaRPr lang="en-US" dirty="0"/>
          </a:p>
          <a:p>
            <a:r>
              <a:rPr lang="en-US" dirty="0"/>
              <a:t>3) If providing the RCSB code of the closest homolog. Please include percent amino acid identity between target and homolog.</a:t>
            </a:r>
          </a:p>
          <a:p>
            <a:endParaRPr lang="en-US" dirty="0"/>
          </a:p>
          <a:p>
            <a:r>
              <a:rPr lang="en-US" dirty="0"/>
              <a:t>4) YCMD can run predictive algorithms on a high resolution structure to suggest the number and quality of potential binding sites. Ideally, these are defined pockets of solvent-accessible surface area that may be available for small molecule binding.</a:t>
            </a:r>
          </a:p>
          <a:p>
            <a:endParaRPr lang="en-US" sz="1600" dirty="0"/>
          </a:p>
          <a:p>
            <a:r>
              <a:rPr lang="en-US" dirty="0"/>
              <a:t>5) Are small molecules reported in the literature, in pharmaceutical company pipelines, or otherwise known by word-of-mouth by experts in the field?</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7</a:t>
            </a:fld>
            <a:endParaRPr lang="en-US"/>
          </a:p>
        </p:txBody>
      </p:sp>
    </p:spTree>
    <p:extLst>
      <p:ext uri="{BB962C8B-B14F-4D97-AF65-F5344CB8AC3E}">
        <p14:creationId xmlns:p14="http://schemas.microsoft.com/office/powerpoint/2010/main" val="2037742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a key reference where</a:t>
            </a:r>
            <a:r>
              <a:rPr lang="en-US" baseline="0" dirty="0"/>
              <a:t> applicable.</a:t>
            </a:r>
          </a:p>
          <a:p>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arenR"/>
              <a:tabLst/>
              <a:defRPr/>
            </a:pPr>
            <a:r>
              <a:rPr lang="en-US" baseline="0" dirty="0"/>
              <a:t>Reviewers are looking for a strong connection between the target and disease.</a:t>
            </a:r>
          </a:p>
          <a:p>
            <a:pPr marL="228600" marR="0" indent="-228600" algn="l" defTabSz="914400" rtl="0" eaLnBrk="1" fontAlgn="auto" latinLnBrk="0" hangingPunct="1">
              <a:lnSpc>
                <a:spcPct val="100000"/>
              </a:lnSpc>
              <a:spcBef>
                <a:spcPts val="0"/>
              </a:spcBef>
              <a:spcAft>
                <a:spcPts val="0"/>
              </a:spcAft>
              <a:buClrTx/>
              <a:buSzTx/>
              <a:buFont typeface="+mj-lt"/>
              <a:buAutoNum type="arabicParenR"/>
              <a:tabLst/>
              <a:defRPr/>
            </a:pPr>
            <a:r>
              <a:rPr lang="en-US" baseline="0" dirty="0"/>
              <a:t>If there is known toxicity with modulation of the target/pathway, is there an opportunity to selectively hit diseased cells?</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a:t>Are any molecules known which modulate the activity of similar disease targets that could be viewed as a precedent that the mechanism of action is feasible?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4)   We recognize the limitations in animal models for many disease. Is there a standard model accepted in the field? Describe briefly.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5)</a:t>
            </a:r>
            <a:r>
              <a:rPr lang="en-US" baseline="0" dirty="0"/>
              <a:t>   What information is used in the clinic used in diagnosis/prognosis of the disease? Are there others available, even if they are not routinely used in the clinic?</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6)   Information about competitive products on the market or in development will set the benchmark against which the treatment proposed will be evaluated.</a:t>
            </a:r>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8</a:t>
            </a:fld>
            <a:endParaRPr lang="en-US"/>
          </a:p>
        </p:txBody>
      </p:sp>
    </p:spTree>
    <p:extLst>
      <p:ext uri="{BB962C8B-B14F-4D97-AF65-F5344CB8AC3E}">
        <p14:creationId xmlns:p14="http://schemas.microsoft.com/office/powerpoint/2010/main" val="2338379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TIP/FAQ</a:t>
            </a:r>
          </a:p>
          <a:p>
            <a:pPr marL="0" indent="0">
              <a:buNone/>
            </a:pPr>
            <a:endParaRPr lang="en-US" dirty="0"/>
          </a:p>
          <a:p>
            <a:endParaRPr lang="en-US" i="1" dirty="0"/>
          </a:p>
          <a:p>
            <a:r>
              <a:rPr lang="en-US" dirty="0"/>
              <a:t>What are examples of how the drug may provide specific value to patients?</a:t>
            </a:r>
          </a:p>
          <a:p>
            <a:r>
              <a:rPr lang="en-US" i="1" dirty="0"/>
              <a:t>Proposed treatment may include a different route or frequency of administration, lower cost to manufacture or dispense, shorter clinical or regulatory path, higher metabolic and safety profile</a:t>
            </a:r>
            <a:r>
              <a:rPr lang="en-US" dirty="0"/>
              <a:t>.</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9</a:t>
            </a:fld>
            <a:endParaRPr lang="en-US"/>
          </a:p>
        </p:txBody>
      </p:sp>
    </p:spTree>
    <p:extLst>
      <p:ext uri="{BB962C8B-B14F-4D97-AF65-F5344CB8AC3E}">
        <p14:creationId xmlns:p14="http://schemas.microsoft.com/office/powerpoint/2010/main" val="1025544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lgn="ctr">
              <a:defRPr sz="4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fld id="{C62C2057-DF1C-4B75-9E84-A043B023EBE1}" type="slidenum">
              <a:rPr lang="en-US"/>
              <a:pPr/>
              <a:t>‹#›</a:t>
            </a:fld>
            <a:endParaRPr lang="en-US">
              <a:solidFill>
                <a:srgbClr val="808080"/>
              </a:solidFill>
            </a:endParaRPr>
          </a:p>
        </p:txBody>
      </p:sp>
      <p:sp>
        <p:nvSpPr>
          <p:cNvPr id="5" name="Rectangle 4"/>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spTree>
    <p:extLst>
      <p:ext uri="{BB962C8B-B14F-4D97-AF65-F5344CB8AC3E}">
        <p14:creationId xmlns:p14="http://schemas.microsoft.com/office/powerpoint/2010/main" val="1102197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eaLnBrk="0" fontAlgn="base" hangingPunct="0">
              <a:spcBef>
                <a:spcPct val="0"/>
              </a:spcBef>
              <a:spcAft>
                <a:spcPct val="0"/>
              </a:spcAft>
            </a:pPr>
            <a:fld id="{45C52A5A-14D0-41DF-9F52-6FD956885624}" type="slidenum">
              <a:rPr lang="en-US" smtClean="0"/>
              <a:pPr eaLnBrk="0" fontAlgn="base" hangingPunct="0">
                <a:spcBef>
                  <a:spcPct val="0"/>
                </a:spcBef>
                <a:spcAft>
                  <a:spcPct val="0"/>
                </a:spcAft>
              </a:pPr>
              <a:t>‹#›</a:t>
            </a:fld>
            <a:endParaRPr lang="en-US">
              <a:solidFill>
                <a:srgbClr val="808080"/>
              </a:solidFill>
            </a:endParaRPr>
          </a:p>
        </p:txBody>
      </p:sp>
      <p:sp>
        <p:nvSpPr>
          <p:cNvPr id="6" name="Text Placeholder 5"/>
          <p:cNvSpPr>
            <a:spLocks noGrp="1"/>
          </p:cNvSpPr>
          <p:nvPr>
            <p:ph type="body" sz="quarter" idx="11"/>
          </p:nvPr>
        </p:nvSpPr>
        <p:spPr>
          <a:xfrm>
            <a:off x="609600" y="1209675"/>
            <a:ext cx="10302875" cy="4683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6585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fld id="{FAEC08E9-40A8-4005-A2B7-70FEEE560CD9}" type="slidenum">
              <a:rPr lang="en-US"/>
              <a:pPr/>
              <a:t>‹#›</a:t>
            </a:fld>
            <a:endParaRPr lang="en-US">
              <a:solidFill>
                <a:srgbClr val="808080"/>
              </a:solidFill>
            </a:endParaRPr>
          </a:p>
        </p:txBody>
      </p:sp>
      <p:grpSp>
        <p:nvGrpSpPr>
          <p:cNvPr id="7" name="Group 6"/>
          <p:cNvGrpSpPr/>
          <p:nvPr userDrawn="1"/>
        </p:nvGrpSpPr>
        <p:grpSpPr>
          <a:xfrm>
            <a:off x="-118683" y="-147925"/>
            <a:ext cx="12380681" cy="1280271"/>
            <a:chOff x="-118683" y="-160076"/>
            <a:chExt cx="12380681" cy="1280271"/>
          </a:xfrm>
        </p:grpSpPr>
        <p:sp>
          <p:nvSpPr>
            <p:cNvPr id="5" name="Rectangle 4"/>
            <p:cNvSpPr/>
            <p:nvPr userDrawn="1"/>
          </p:nvSpPr>
          <p:spPr bwMode="auto">
            <a:xfrm>
              <a:off x="-118683" y="-31645"/>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60076"/>
              <a:ext cx="4480949" cy="1280271"/>
            </a:xfrm>
            <a:prstGeom prst="rect">
              <a:avLst/>
            </a:prstGeom>
          </p:spPr>
        </p:pic>
      </p:grpSp>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48938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90B12525-7BC7-4FB1-8FD5-685D90F05AF0}" type="slidenum">
              <a:rPr lang="en-US"/>
              <a:pPr/>
              <a:t>‹#›</a:t>
            </a:fld>
            <a:endParaRPr lang="en-US">
              <a:solidFill>
                <a:srgbClr val="808080"/>
              </a:solidFill>
            </a:endParaRPr>
          </a:p>
        </p:txBody>
      </p:sp>
      <p:sp>
        <p:nvSpPr>
          <p:cNvPr id="5" name="Rectangle 4"/>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spTree>
    <p:extLst>
      <p:ext uri="{BB962C8B-B14F-4D97-AF65-F5344CB8AC3E}">
        <p14:creationId xmlns:p14="http://schemas.microsoft.com/office/powerpoint/2010/main" val="350692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67218" y="990600"/>
            <a:ext cx="5801783"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1" y="990600"/>
            <a:ext cx="5803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DD94E74C-34A2-4FCE-8688-4A069883DFC7}" type="slidenum">
              <a:rPr lang="en-US"/>
              <a:pPr/>
              <a:t>‹#›</a:t>
            </a:fld>
            <a:endParaRPr lang="en-US">
              <a:solidFill>
                <a:srgbClr val="808080"/>
              </a:solidFill>
            </a:endParaRPr>
          </a:p>
        </p:txBody>
      </p:sp>
      <p:grpSp>
        <p:nvGrpSpPr>
          <p:cNvPr id="8" name="Group 7"/>
          <p:cNvGrpSpPr/>
          <p:nvPr userDrawn="1"/>
        </p:nvGrpSpPr>
        <p:grpSpPr>
          <a:xfrm>
            <a:off x="-18140" y="-151158"/>
            <a:ext cx="12380681" cy="1280271"/>
            <a:chOff x="-118683" y="-180396"/>
            <a:chExt cx="12380681" cy="1280271"/>
          </a:xfrm>
        </p:grpSpPr>
        <p:sp>
          <p:nvSpPr>
            <p:cNvPr id="6" name="Rectangle 5"/>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grpSp>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338184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a:spLocks noGrp="1" noChangeArrowheads="1"/>
          </p:cNvSpPr>
          <p:nvPr>
            <p:ph type="sldNum" sz="quarter" idx="10"/>
          </p:nvPr>
        </p:nvSpPr>
        <p:spPr>
          <a:ln/>
        </p:spPr>
        <p:txBody>
          <a:bodyPr/>
          <a:lstStyle>
            <a:lvl1pPr>
              <a:defRPr/>
            </a:lvl1pPr>
          </a:lstStyle>
          <a:p>
            <a:fld id="{CF6D1518-8BB5-4E80-982E-1438D715A41E}" type="slidenum">
              <a:rPr lang="en-US"/>
              <a:pPr/>
              <a:t>‹#›</a:t>
            </a:fld>
            <a:endParaRPr lang="en-US">
              <a:solidFill>
                <a:srgbClr val="808080"/>
              </a:solidFill>
            </a:endParaRPr>
          </a:p>
        </p:txBody>
      </p:sp>
      <p:sp>
        <p:nvSpPr>
          <p:cNvPr id="8" name="Rectangle 7"/>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sp>
        <p:nvSpPr>
          <p:cNvPr id="2" name="Title 1"/>
          <p:cNvSpPr>
            <a:spLocks noGrp="1"/>
          </p:cNvSpPr>
          <p:nvPr>
            <p:ph type="title"/>
          </p:nvPr>
        </p:nvSpPr>
        <p:spPr>
          <a:xfrm>
            <a:off x="585257" y="-180396"/>
            <a:ext cx="10972800" cy="1143000"/>
          </a:xfrm>
        </p:spPr>
        <p:txBody>
          <a:bodyPr/>
          <a:lstStyle>
            <a:lvl1pPr>
              <a:defRPr/>
            </a:lvl1pPr>
          </a:lstStyle>
          <a:p>
            <a:r>
              <a:rPr lang="en-US" dirty="0"/>
              <a:t>Click to edit Master title style</a:t>
            </a:r>
          </a:p>
        </p:txBody>
      </p:sp>
    </p:spTree>
    <p:extLst>
      <p:ext uri="{BB962C8B-B14F-4D97-AF65-F5344CB8AC3E}">
        <p14:creationId xmlns:p14="http://schemas.microsoft.com/office/powerpoint/2010/main" val="61052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ln/>
        </p:spPr>
        <p:txBody>
          <a:bodyPr/>
          <a:lstStyle>
            <a:lvl1pPr>
              <a:defRPr/>
            </a:lvl1pPr>
          </a:lstStyle>
          <a:p>
            <a:fld id="{6B301CFC-60E0-4240-BB53-DC4AE8EB109A}" type="slidenum">
              <a:rPr lang="en-US"/>
              <a:pPr/>
              <a:t>‹#›</a:t>
            </a:fld>
            <a:endParaRPr lang="en-US">
              <a:solidFill>
                <a:srgbClr val="808080"/>
              </a:solidFill>
            </a:endParaRPr>
          </a:p>
        </p:txBody>
      </p:sp>
      <p:grpSp>
        <p:nvGrpSpPr>
          <p:cNvPr id="6" name="Group 5"/>
          <p:cNvGrpSpPr/>
          <p:nvPr userDrawn="1"/>
        </p:nvGrpSpPr>
        <p:grpSpPr>
          <a:xfrm>
            <a:off x="-130622" y="-121920"/>
            <a:ext cx="12380681" cy="1280271"/>
            <a:chOff x="-118683" y="-180396"/>
            <a:chExt cx="12380681" cy="1280271"/>
          </a:xfrm>
        </p:grpSpPr>
        <p:sp>
          <p:nvSpPr>
            <p:cNvPr id="4" name="Rectangle 3"/>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grpSp>
      <p:sp>
        <p:nvSpPr>
          <p:cNvPr id="2" name="Title 1"/>
          <p:cNvSpPr>
            <a:spLocks noGrp="1"/>
          </p:cNvSpPr>
          <p:nvPr>
            <p:ph type="title"/>
          </p:nvPr>
        </p:nvSpPr>
        <p:spPr>
          <a:xfrm>
            <a:off x="171451" y="175315"/>
            <a:ext cx="10363200" cy="685800"/>
          </a:xfrm>
          <a:noFill/>
          <a:ln>
            <a:noFill/>
          </a:ln>
        </p:spPr>
        <p:txBody>
          <a:bodyPr/>
          <a:lstStyle>
            <a:lvl1pPr>
              <a:defRPr sz="4000" b="1">
                <a:solidFill>
                  <a:schemeClr val="bg1"/>
                </a:solidFill>
                <a:effectLst/>
                <a:latin typeface="Garamond" panose="02020404030301010803" pitchFamily="18" charset="0"/>
              </a:defRPr>
            </a:lvl1pPr>
          </a:lstStyle>
          <a:p>
            <a:r>
              <a:rPr lang="en-US" dirty="0"/>
              <a:t>Click to edit Master title style</a:t>
            </a:r>
          </a:p>
        </p:txBody>
      </p:sp>
    </p:spTree>
    <p:extLst>
      <p:ext uri="{BB962C8B-B14F-4D97-AF65-F5344CB8AC3E}">
        <p14:creationId xmlns:p14="http://schemas.microsoft.com/office/powerpoint/2010/main" val="4184848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283FB35B-5C77-4288-8B49-EAD48462A6C2}" type="slidenum">
              <a:rPr lang="en-US"/>
              <a:pPr/>
              <a:t>‹#›</a:t>
            </a:fld>
            <a:endParaRPr lang="en-US">
              <a:solidFill>
                <a:srgbClr val="808080"/>
              </a:solidFill>
            </a:endParaRPr>
          </a:p>
        </p:txBody>
      </p:sp>
      <p:grpSp>
        <p:nvGrpSpPr>
          <p:cNvPr id="5" name="Group 4"/>
          <p:cNvGrpSpPr/>
          <p:nvPr userDrawn="1"/>
        </p:nvGrpSpPr>
        <p:grpSpPr>
          <a:xfrm>
            <a:off x="-88203" y="-170236"/>
            <a:ext cx="12380681" cy="1280271"/>
            <a:chOff x="-118683" y="-180396"/>
            <a:chExt cx="12380681" cy="1280271"/>
          </a:xfrm>
        </p:grpSpPr>
        <p:sp>
          <p:nvSpPr>
            <p:cNvPr id="3" name="Rectangle 2"/>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1049" y="-180396"/>
              <a:ext cx="4480949" cy="1280271"/>
            </a:xfrm>
            <a:prstGeom prst="rect">
              <a:avLst/>
            </a:prstGeom>
          </p:spPr>
        </p:pic>
      </p:grpSp>
    </p:spTree>
    <p:extLst>
      <p:ext uri="{BB962C8B-B14F-4D97-AF65-F5344CB8AC3E}">
        <p14:creationId xmlns:p14="http://schemas.microsoft.com/office/powerpoint/2010/main" val="208506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800" b="1">
                <a:solidFill>
                  <a:schemeClr val="tx1"/>
                </a:solidFill>
              </a:defRPr>
            </a:lvl1pPr>
          </a:lstStyle>
          <a:p>
            <a:r>
              <a:rPr lang="en-US" dirty="0"/>
              <a:t>Click to edit Master title style</a:t>
            </a:r>
          </a:p>
        </p:txBody>
      </p:sp>
      <p:sp>
        <p:nvSpPr>
          <p:cNvPr id="3" name="Picture Placeholder 2"/>
          <p:cNvSpPr>
            <a:spLocks noGrp="1"/>
          </p:cNvSpPr>
          <p:nvPr>
            <p:ph type="pic" idx="1"/>
          </p:nvPr>
        </p:nvSpPr>
        <p:spPr>
          <a:xfrm>
            <a:off x="2550584" y="979671"/>
            <a:ext cx="6993466" cy="38209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D42CFE6-DD88-4BF6-A7C8-1555325FFF71}" type="slidenum">
              <a:rPr lang="en-US"/>
              <a:pPr/>
              <a:t>‹#›</a:t>
            </a:fld>
            <a:endParaRPr lang="en-US">
              <a:solidFill>
                <a:srgbClr val="808080"/>
              </a:solidFill>
            </a:endParaRPr>
          </a:p>
        </p:txBody>
      </p:sp>
      <p:grpSp>
        <p:nvGrpSpPr>
          <p:cNvPr id="8" name="Group 7"/>
          <p:cNvGrpSpPr/>
          <p:nvPr userDrawn="1"/>
        </p:nvGrpSpPr>
        <p:grpSpPr>
          <a:xfrm>
            <a:off x="0" y="-121755"/>
            <a:ext cx="12380681" cy="1280271"/>
            <a:chOff x="-118683" y="-180396"/>
            <a:chExt cx="12380681" cy="1280271"/>
          </a:xfrm>
        </p:grpSpPr>
        <p:sp>
          <p:nvSpPr>
            <p:cNvPr id="6" name="Rectangle 5"/>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grpSp>
    </p:spTree>
    <p:extLst>
      <p:ext uri="{BB962C8B-B14F-4D97-AF65-F5344CB8AC3E}">
        <p14:creationId xmlns:p14="http://schemas.microsoft.com/office/powerpoint/2010/main" val="2412334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1026" name="Rectangle 2"/>
          <p:cNvSpPr>
            <a:spLocks noGrp="1" noChangeArrowheads="1"/>
          </p:cNvSpPr>
          <p:nvPr>
            <p:ph type="title"/>
          </p:nvPr>
        </p:nvSpPr>
        <p:spPr bwMode="auto">
          <a:xfrm>
            <a:off x="167217" y="72362"/>
            <a:ext cx="10363200" cy="685800"/>
          </a:xfrm>
          <a:prstGeom prst="rect">
            <a:avLst/>
          </a:prstGeom>
          <a:noFill/>
          <a:ln w="9525">
            <a:noFill/>
            <a:miter lim="800000"/>
            <a:headEnd/>
            <a:tailEnd/>
          </a:ln>
          <a:effectLst>
            <a:outerShdw dist="12700" dir="2700000" algn="ctr" rotWithShape="0">
              <a:srgbClr val="808080">
                <a:alpha val="25000"/>
              </a:srgbClr>
            </a:outerShdw>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167217" y="990600"/>
            <a:ext cx="11808883"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171451" y="6400800"/>
            <a:ext cx="2540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effectLst/>
                <a:latin typeface="Georgia" pitchFamily="18" charset="0"/>
              </a:defRPr>
            </a:lvl1pPr>
          </a:lstStyle>
          <a:p>
            <a:pPr eaLnBrk="0" fontAlgn="base" hangingPunct="0">
              <a:spcBef>
                <a:spcPct val="0"/>
              </a:spcBef>
              <a:spcAft>
                <a:spcPct val="0"/>
              </a:spcAft>
            </a:pPr>
            <a:fld id="{45C52A5A-14D0-41DF-9F52-6FD956885624}" type="slidenum">
              <a:rPr lang="en-US"/>
              <a:pPr eaLnBrk="0" fontAlgn="base" hangingPunct="0">
                <a:spcBef>
                  <a:spcPct val="0"/>
                </a:spcBef>
                <a:spcAft>
                  <a:spcPct val="0"/>
                </a:spcAft>
              </a:pPr>
              <a:t>‹#›</a:t>
            </a:fld>
            <a:endParaRPr lang="en-US">
              <a:solidFill>
                <a:srgbClr val="808080"/>
              </a:solidFill>
            </a:endParaRPr>
          </a:p>
        </p:txBody>
      </p:sp>
      <p:pic>
        <p:nvPicPr>
          <p:cNvPr id="3" name="Picture 2"/>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spTree>
    <p:extLst>
      <p:ext uri="{BB962C8B-B14F-4D97-AF65-F5344CB8AC3E}">
        <p14:creationId xmlns:p14="http://schemas.microsoft.com/office/powerpoint/2010/main" val="3017750248"/>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3" r:id="rId4"/>
    <p:sldLayoutId id="2147483664" r:id="rId5"/>
    <p:sldLayoutId id="2147483665" r:id="rId6"/>
    <p:sldLayoutId id="2147483666" r:id="rId7"/>
    <p:sldLayoutId id="2147483667" r:id="rId8"/>
    <p:sldLayoutId id="2147483669" r:id="rId9"/>
  </p:sldLayoutIdLst>
  <p:hf hdr="0" ftr="0" dt="0"/>
  <p:txStyles>
    <p:titleStyle>
      <a:lvl1pPr algn="l" rtl="0" eaLnBrk="0" fontAlgn="base" hangingPunct="0">
        <a:spcBef>
          <a:spcPct val="0"/>
        </a:spcBef>
        <a:spcAft>
          <a:spcPct val="0"/>
        </a:spcAft>
        <a:defRPr sz="4000" b="1">
          <a:solidFill>
            <a:schemeClr val="bg1"/>
          </a:solidFill>
          <a:effectLst/>
          <a:latin typeface="Garamond" panose="02020404030301010803" pitchFamily="18" charset="0"/>
          <a:ea typeface="+mj-ea"/>
          <a:cs typeface="+mj-cs"/>
        </a:defRPr>
      </a:lvl1pPr>
      <a:lvl2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3600">
          <a:solidFill>
            <a:schemeClr val="tx1"/>
          </a:solidFill>
          <a:latin typeface="Garamond" panose="02020404030301010803" pitchFamily="18" charset="0"/>
          <a:ea typeface="+mn-ea"/>
          <a:cs typeface="+mn-cs"/>
        </a:defRPr>
      </a:lvl1pPr>
      <a:lvl2pPr marL="742950" indent="-285750" algn="l" rtl="0" eaLnBrk="0" fontAlgn="base" hangingPunct="0">
        <a:spcBef>
          <a:spcPct val="20000"/>
        </a:spcBef>
        <a:spcAft>
          <a:spcPct val="0"/>
        </a:spcAft>
        <a:buChar char="–"/>
        <a:defRPr sz="3200">
          <a:solidFill>
            <a:schemeClr val="tx1"/>
          </a:solidFill>
          <a:latin typeface="Garamond" panose="02020404030301010803" pitchFamily="18" charset="0"/>
          <a:ea typeface="+mn-ea"/>
        </a:defRPr>
      </a:lvl2pPr>
      <a:lvl3pPr marL="1143000" indent="-228600" algn="l" rtl="0" eaLnBrk="0" fontAlgn="base" hangingPunct="0">
        <a:spcBef>
          <a:spcPct val="20000"/>
        </a:spcBef>
        <a:spcAft>
          <a:spcPct val="0"/>
        </a:spcAft>
        <a:buChar char="•"/>
        <a:defRPr sz="3200">
          <a:solidFill>
            <a:schemeClr val="tx1"/>
          </a:solidFill>
          <a:latin typeface="Garamond" panose="02020404030301010803" pitchFamily="18" charset="0"/>
          <a:ea typeface="+mn-ea"/>
        </a:defRPr>
      </a:lvl3pPr>
      <a:lvl4pPr marL="1600200" indent="-228600" algn="l" rtl="0" eaLnBrk="0" fontAlgn="base" hangingPunct="0">
        <a:spcBef>
          <a:spcPct val="20000"/>
        </a:spcBef>
        <a:spcAft>
          <a:spcPct val="0"/>
        </a:spcAft>
        <a:buChar char="–"/>
        <a:defRPr sz="3200">
          <a:solidFill>
            <a:schemeClr val="tx1"/>
          </a:solidFill>
          <a:latin typeface="Garamond" panose="02020404030301010803" pitchFamily="18" charset="0"/>
          <a:ea typeface="+mn-ea"/>
        </a:defRPr>
      </a:lvl4pPr>
      <a:lvl5pPr marL="2057400" indent="-228600" algn="l" rtl="0" eaLnBrk="0" fontAlgn="base" hangingPunct="0">
        <a:spcBef>
          <a:spcPct val="20000"/>
        </a:spcBef>
        <a:spcAft>
          <a:spcPct val="0"/>
        </a:spcAft>
        <a:buChar char="»"/>
        <a:defRPr sz="3200">
          <a:solidFill>
            <a:schemeClr val="tx1"/>
          </a:solidFill>
          <a:latin typeface="Garamond" panose="02020404030301010803" pitchFamily="18" charset="0"/>
          <a:ea typeface="+mn-ea"/>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Project Title</a:t>
            </a:r>
          </a:p>
        </p:txBody>
      </p:sp>
      <p:sp>
        <p:nvSpPr>
          <p:cNvPr id="3" name="Subtitle 2"/>
          <p:cNvSpPr>
            <a:spLocks noGrp="1"/>
          </p:cNvSpPr>
          <p:nvPr>
            <p:ph type="subTitle" idx="1"/>
          </p:nvPr>
        </p:nvSpPr>
        <p:spPr/>
        <p:txBody>
          <a:bodyPr/>
          <a:lstStyle/>
          <a:p>
            <a:r>
              <a:rPr lang="en-US" sz="4000" dirty="0"/>
              <a:t>Investigators</a:t>
            </a:r>
          </a:p>
        </p:txBody>
      </p:sp>
      <p:sp>
        <p:nvSpPr>
          <p:cNvPr id="4" name="Slide Number Placeholder 3"/>
          <p:cNvSpPr>
            <a:spLocks noGrp="1"/>
          </p:cNvSpPr>
          <p:nvPr>
            <p:ph type="sldNum" sz="quarter" idx="10"/>
          </p:nvPr>
        </p:nvSpPr>
        <p:spPr/>
        <p:txBody>
          <a:bodyPr/>
          <a:lstStyle/>
          <a:p>
            <a:fld id="{C62C2057-DF1C-4B75-9E84-A043B023EBE1}" type="slidenum">
              <a:rPr lang="en-US" smtClean="0"/>
              <a:pPr/>
              <a:t>1</a:t>
            </a:fld>
            <a:endParaRPr lang="en-US">
              <a:solidFill>
                <a:srgbClr val="808080"/>
              </a:solidFill>
            </a:endParaRPr>
          </a:p>
        </p:txBody>
      </p:sp>
      <p:sp>
        <p:nvSpPr>
          <p:cNvPr id="5" name="TextBox 4"/>
          <p:cNvSpPr txBox="1"/>
          <p:nvPr/>
        </p:nvSpPr>
        <p:spPr>
          <a:xfrm>
            <a:off x="803189" y="5597611"/>
            <a:ext cx="10552670" cy="461665"/>
          </a:xfrm>
          <a:prstGeom prst="rect">
            <a:avLst/>
          </a:prstGeom>
          <a:noFill/>
        </p:spPr>
        <p:txBody>
          <a:bodyPr wrap="square" rtlCol="0">
            <a:spAutoFit/>
          </a:bodyPr>
          <a:lstStyle/>
          <a:p>
            <a:r>
              <a:rPr lang="en-US" sz="2400" dirty="0">
                <a:latin typeface="Garamond" panose="02020404030301010803" pitchFamily="18" charset="0"/>
              </a:rPr>
              <a:t>To see TIPS and FAQS for each slide, please look at this template in Notes view. </a:t>
            </a:r>
            <a:endParaRPr lang="en-US" sz="2400" baseline="0" dirty="0">
              <a:effectLst/>
              <a:latin typeface="Garamond" panose="02020404030301010803" pitchFamily="18" charset="0"/>
            </a:endParaRPr>
          </a:p>
        </p:txBody>
      </p:sp>
    </p:spTree>
    <p:extLst>
      <p:ext uri="{BB962C8B-B14F-4D97-AF65-F5344CB8AC3E}">
        <p14:creationId xmlns:p14="http://schemas.microsoft.com/office/powerpoint/2010/main" val="2904449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US" sz="2800" dirty="0"/>
              <a:t>1 slide describing the desired characteristics of the proposed therapeutic for the intended indication.</a:t>
            </a:r>
          </a:p>
          <a:p>
            <a:pPr marL="0" indent="0">
              <a:buNone/>
            </a:pPr>
            <a:r>
              <a:rPr lang="en-US" sz="2800" dirty="0"/>
              <a:t>Note – this slide may be more relevant to projects entering PITCH at later stages, and can be left blank for projects entering at assay development/screening stage.</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10</a:t>
            </a:fld>
            <a:endParaRPr lang="en-US">
              <a:solidFill>
                <a:srgbClr val="808080"/>
              </a:solidFill>
            </a:endParaRPr>
          </a:p>
        </p:txBody>
      </p:sp>
      <p:sp>
        <p:nvSpPr>
          <p:cNvPr id="4" name="Title 3"/>
          <p:cNvSpPr>
            <a:spLocks noGrp="1"/>
          </p:cNvSpPr>
          <p:nvPr>
            <p:ph type="title"/>
          </p:nvPr>
        </p:nvSpPr>
        <p:spPr/>
        <p:txBody>
          <a:bodyPr/>
          <a:lstStyle/>
          <a:p>
            <a:r>
              <a:rPr lang="en-US" dirty="0"/>
              <a:t>Targeted Product Attributes</a:t>
            </a:r>
          </a:p>
        </p:txBody>
      </p:sp>
    </p:spTree>
    <p:extLst>
      <p:ext uri="{BB962C8B-B14F-4D97-AF65-F5344CB8AC3E}">
        <p14:creationId xmlns:p14="http://schemas.microsoft.com/office/powerpoint/2010/main" val="1336337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217" y="1768838"/>
            <a:ext cx="11808883" cy="4555761"/>
          </a:xfrm>
        </p:spPr>
        <p:txBody>
          <a:bodyPr/>
          <a:lstStyle/>
          <a:p>
            <a:pPr marL="0" indent="0">
              <a:buNone/>
            </a:pPr>
            <a:r>
              <a:rPr lang="en-US" dirty="0"/>
              <a:t>1 slide addressing Office of Cooperative Research/Technology Commercialization Services disclosure and patentability status</a:t>
            </a:r>
          </a:p>
          <a:p>
            <a:pPr marL="0" indent="0">
              <a:buNone/>
            </a:pP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11</a:t>
            </a:fld>
            <a:endParaRPr lang="en-US">
              <a:solidFill>
                <a:srgbClr val="808080"/>
              </a:solidFill>
            </a:endParaRPr>
          </a:p>
        </p:txBody>
      </p:sp>
      <p:sp>
        <p:nvSpPr>
          <p:cNvPr id="4" name="Title 3"/>
          <p:cNvSpPr>
            <a:spLocks noGrp="1"/>
          </p:cNvSpPr>
          <p:nvPr>
            <p:ph type="title"/>
          </p:nvPr>
        </p:nvSpPr>
        <p:spPr/>
        <p:txBody>
          <a:bodyPr/>
          <a:lstStyle/>
          <a:p>
            <a:r>
              <a:rPr lang="en-US" dirty="0"/>
              <a:t>Intellectual Property Position</a:t>
            </a:r>
          </a:p>
        </p:txBody>
      </p:sp>
    </p:spTree>
    <p:extLst>
      <p:ext uri="{BB962C8B-B14F-4D97-AF65-F5344CB8AC3E}">
        <p14:creationId xmlns:p14="http://schemas.microsoft.com/office/powerpoint/2010/main" val="1861016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946299-3D4D-4263-A51C-F632573F9832}"/>
              </a:ext>
            </a:extLst>
          </p:cNvPr>
          <p:cNvSpPr>
            <a:spLocks noGrp="1"/>
          </p:cNvSpPr>
          <p:nvPr>
            <p:ph idx="1"/>
          </p:nvPr>
        </p:nvSpPr>
        <p:spPr/>
        <p:txBody>
          <a:bodyPr/>
          <a:lstStyle/>
          <a:p>
            <a:r>
              <a:rPr lang="en-US" dirty="0"/>
              <a:t>Include key references as pdfs in your application.</a:t>
            </a:r>
          </a:p>
          <a:p>
            <a:r>
              <a:rPr lang="en-US" dirty="0"/>
              <a:t>You may include up to 2 review articles and up to 2 research articles. The publications do not need to be from your lab.</a:t>
            </a:r>
          </a:p>
          <a:p>
            <a:r>
              <a:rPr lang="en-US" dirty="0"/>
              <a:t>Highlight important points in the articles.</a:t>
            </a:r>
          </a:p>
        </p:txBody>
      </p:sp>
      <p:sp>
        <p:nvSpPr>
          <p:cNvPr id="3" name="Slide Number Placeholder 2">
            <a:extLst>
              <a:ext uri="{FF2B5EF4-FFF2-40B4-BE49-F238E27FC236}">
                <a16:creationId xmlns:a16="http://schemas.microsoft.com/office/drawing/2014/main" id="{73FE4DC3-387A-4E7E-8E44-2150A18DAB02}"/>
              </a:ext>
            </a:extLst>
          </p:cNvPr>
          <p:cNvSpPr>
            <a:spLocks noGrp="1"/>
          </p:cNvSpPr>
          <p:nvPr>
            <p:ph type="sldNum" sz="quarter" idx="10"/>
          </p:nvPr>
        </p:nvSpPr>
        <p:spPr/>
        <p:txBody>
          <a:bodyPr/>
          <a:lstStyle/>
          <a:p>
            <a:fld id="{FAEC08E9-40A8-4005-A2B7-70FEEE560CD9}" type="slidenum">
              <a:rPr lang="en-US" smtClean="0"/>
              <a:pPr/>
              <a:t>12</a:t>
            </a:fld>
            <a:endParaRPr lang="en-US">
              <a:solidFill>
                <a:srgbClr val="808080"/>
              </a:solidFill>
            </a:endParaRPr>
          </a:p>
        </p:txBody>
      </p:sp>
      <p:sp>
        <p:nvSpPr>
          <p:cNvPr id="4" name="Title 3">
            <a:extLst>
              <a:ext uri="{FF2B5EF4-FFF2-40B4-BE49-F238E27FC236}">
                <a16:creationId xmlns:a16="http://schemas.microsoft.com/office/drawing/2014/main" id="{0BB076BB-A83F-45CE-A68A-DAC8EA293F40}"/>
              </a:ext>
            </a:extLst>
          </p:cNvPr>
          <p:cNvSpPr>
            <a:spLocks noGrp="1"/>
          </p:cNvSpPr>
          <p:nvPr>
            <p:ph type="title"/>
          </p:nvPr>
        </p:nvSpPr>
        <p:spPr/>
        <p:txBody>
          <a:bodyPr/>
          <a:lstStyle/>
          <a:p>
            <a:r>
              <a:rPr lang="en-US" dirty="0"/>
              <a:t>Supporting material</a:t>
            </a:r>
          </a:p>
        </p:txBody>
      </p:sp>
      <p:pic>
        <p:nvPicPr>
          <p:cNvPr id="6" name="Picture 5">
            <a:extLst>
              <a:ext uri="{FF2B5EF4-FFF2-40B4-BE49-F238E27FC236}">
                <a16:creationId xmlns:a16="http://schemas.microsoft.com/office/drawing/2014/main" id="{AF4B7F1A-8C61-4C53-935B-79B855DBC20B}"/>
              </a:ext>
            </a:extLst>
          </p:cNvPr>
          <p:cNvPicPr>
            <a:picLocks noChangeAspect="1"/>
          </p:cNvPicPr>
          <p:nvPr/>
        </p:nvPicPr>
        <p:blipFill rotWithShape="1">
          <a:blip r:embed="rId3"/>
          <a:srcRect l="19079" t="15810" r="20132" b="11801"/>
          <a:stretch/>
        </p:blipFill>
        <p:spPr>
          <a:xfrm>
            <a:off x="3513221" y="3641558"/>
            <a:ext cx="4750294" cy="3064042"/>
          </a:xfrm>
          <a:prstGeom prst="rect">
            <a:avLst/>
          </a:prstGeom>
        </p:spPr>
      </p:pic>
    </p:spTree>
    <p:extLst>
      <p:ext uri="{BB962C8B-B14F-4D97-AF65-F5344CB8AC3E}">
        <p14:creationId xmlns:p14="http://schemas.microsoft.com/office/powerpoint/2010/main" val="493445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AEC08E9-40A8-4005-A2B7-70FEEE560CD9}" type="slidenum">
              <a:rPr lang="en-US" smtClean="0"/>
              <a:pPr/>
              <a:t>2</a:t>
            </a:fld>
            <a:endParaRPr lang="en-US">
              <a:solidFill>
                <a:srgbClr val="808080"/>
              </a:solidFill>
            </a:endParaRPr>
          </a:p>
        </p:txBody>
      </p:sp>
      <p:sp>
        <p:nvSpPr>
          <p:cNvPr id="4" name="Title 3"/>
          <p:cNvSpPr>
            <a:spLocks noGrp="1"/>
          </p:cNvSpPr>
          <p:nvPr>
            <p:ph type="title"/>
          </p:nvPr>
        </p:nvSpPr>
        <p:spPr/>
        <p:txBody>
          <a:bodyPr/>
          <a:lstStyle/>
          <a:p>
            <a:r>
              <a:rPr lang="en-US" dirty="0"/>
              <a:t>Two Year Goal Statement</a:t>
            </a:r>
            <a:endParaRPr lang="en-US" b="0" dirty="0"/>
          </a:p>
        </p:txBody>
      </p:sp>
      <p:sp>
        <p:nvSpPr>
          <p:cNvPr id="5" name="TextBox 4"/>
          <p:cNvSpPr txBox="1"/>
          <p:nvPr/>
        </p:nvSpPr>
        <p:spPr>
          <a:xfrm>
            <a:off x="2555823" y="3117815"/>
            <a:ext cx="8211312" cy="461665"/>
          </a:xfrm>
          <a:prstGeom prst="rect">
            <a:avLst/>
          </a:prstGeom>
          <a:noFill/>
        </p:spPr>
        <p:txBody>
          <a:bodyPr wrap="square" rtlCol="0">
            <a:spAutoFit/>
          </a:bodyPr>
          <a:lstStyle/>
          <a:p>
            <a:r>
              <a:rPr lang="en-US" sz="2400" dirty="0">
                <a:latin typeface="Garamond" panose="02020404030301010803" pitchFamily="18" charset="0"/>
              </a:rPr>
              <a:t>Your two year goal will frame the following assessment. </a:t>
            </a:r>
          </a:p>
        </p:txBody>
      </p:sp>
    </p:spTree>
    <p:extLst>
      <p:ext uri="{BB962C8B-B14F-4D97-AF65-F5344CB8AC3E}">
        <p14:creationId xmlns:p14="http://schemas.microsoft.com/office/powerpoint/2010/main" val="18777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Brief background for team members and their roles on this project. </a:t>
            </a:r>
          </a:p>
          <a:p>
            <a:pPr>
              <a:buFont typeface="Arial" panose="020B0604020202020204" pitchFamily="34" charset="0"/>
              <a:buChar char="•"/>
            </a:pPr>
            <a:r>
              <a:rPr lang="en-US" dirty="0"/>
              <a:t>Include relevant past experience, if any.</a:t>
            </a:r>
          </a:p>
          <a:p>
            <a:pPr marL="0" indent="0">
              <a:buNone/>
            </a:pP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3</a:t>
            </a:fld>
            <a:endParaRPr lang="en-US">
              <a:solidFill>
                <a:srgbClr val="808080"/>
              </a:solidFill>
            </a:endParaRPr>
          </a:p>
        </p:txBody>
      </p:sp>
      <p:sp>
        <p:nvSpPr>
          <p:cNvPr id="4" name="Title 3"/>
          <p:cNvSpPr>
            <a:spLocks noGrp="1"/>
          </p:cNvSpPr>
          <p:nvPr>
            <p:ph type="title"/>
          </p:nvPr>
        </p:nvSpPr>
        <p:spPr/>
        <p:txBody>
          <a:bodyPr/>
          <a:lstStyle/>
          <a:p>
            <a:r>
              <a:rPr lang="en-US" dirty="0"/>
              <a:t>Project Team</a:t>
            </a:r>
          </a:p>
        </p:txBody>
      </p:sp>
    </p:spTree>
    <p:extLst>
      <p:ext uri="{BB962C8B-B14F-4D97-AF65-F5344CB8AC3E}">
        <p14:creationId xmlns:p14="http://schemas.microsoft.com/office/powerpoint/2010/main" val="162011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a:t>Briefly, introduce background science.</a:t>
            </a:r>
          </a:p>
          <a:p>
            <a:pPr marL="0" indent="0">
              <a:buNone/>
            </a:pPr>
            <a:endParaRPr lang="en-US" sz="3200" dirty="0"/>
          </a:p>
          <a:p>
            <a:pPr marL="0" indent="0">
              <a:buNone/>
            </a:pPr>
            <a:endParaRPr lang="en-US" sz="3200" dirty="0"/>
          </a:p>
          <a:p>
            <a:pPr marL="0" indent="0">
              <a:buNone/>
            </a:pPr>
            <a:r>
              <a:rPr lang="en-US" sz="3200" dirty="0"/>
              <a:t>What is the problem worth solving?</a:t>
            </a:r>
          </a:p>
          <a:p>
            <a:pPr marL="0" indent="0">
              <a:buNone/>
            </a:pPr>
            <a:endParaRPr lang="en-US" sz="3200" dirty="0"/>
          </a:p>
          <a:p>
            <a:pPr marL="0" indent="0">
              <a:buNone/>
            </a:pPr>
            <a:endParaRPr lang="en-US" sz="3200" dirty="0"/>
          </a:p>
          <a:p>
            <a:pPr marL="0" indent="0">
              <a:buNone/>
            </a:pPr>
            <a:r>
              <a:rPr lang="en-US" sz="3200" dirty="0"/>
              <a:t>What is your solution? Why is it novel?</a:t>
            </a:r>
          </a:p>
          <a:p>
            <a:pPr marL="0" indent="0">
              <a:buNone/>
            </a:pPr>
            <a:endParaRPr lang="en-US" dirty="0"/>
          </a:p>
          <a:p>
            <a:endParaRPr lang="en-US" dirty="0"/>
          </a:p>
          <a:p>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4</a:t>
            </a:fld>
            <a:endParaRPr lang="en-US">
              <a:solidFill>
                <a:srgbClr val="808080"/>
              </a:solidFill>
            </a:endParaRPr>
          </a:p>
        </p:txBody>
      </p:sp>
      <p:sp>
        <p:nvSpPr>
          <p:cNvPr id="4" name="Title 3"/>
          <p:cNvSpPr>
            <a:spLocks noGrp="1"/>
          </p:cNvSpPr>
          <p:nvPr>
            <p:ph type="title"/>
          </p:nvPr>
        </p:nvSpPr>
        <p:spPr/>
        <p:txBody>
          <a:bodyPr/>
          <a:lstStyle/>
          <a:p>
            <a:r>
              <a:rPr lang="en-US" sz="3600" dirty="0"/>
              <a:t>Scientific Background and Opportunity</a:t>
            </a:r>
          </a:p>
        </p:txBody>
      </p:sp>
    </p:spTree>
    <p:extLst>
      <p:ext uri="{BB962C8B-B14F-4D97-AF65-F5344CB8AC3E}">
        <p14:creationId xmlns:p14="http://schemas.microsoft.com/office/powerpoint/2010/main" val="211847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a:t>Describe additional research data needed but which is outside the scope and capability of the investigator’s laboratory.</a:t>
            </a:r>
          </a:p>
          <a:p>
            <a:pPr marL="0" indent="0">
              <a:buNone/>
            </a:pP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5</a:t>
            </a:fld>
            <a:endParaRPr lang="en-US">
              <a:solidFill>
                <a:srgbClr val="808080"/>
              </a:solidFill>
            </a:endParaRPr>
          </a:p>
        </p:txBody>
      </p:sp>
      <p:sp>
        <p:nvSpPr>
          <p:cNvPr id="4" name="Title 3"/>
          <p:cNvSpPr>
            <a:spLocks noGrp="1"/>
          </p:cNvSpPr>
          <p:nvPr>
            <p:ph type="title"/>
          </p:nvPr>
        </p:nvSpPr>
        <p:spPr/>
        <p:txBody>
          <a:bodyPr/>
          <a:lstStyle/>
          <a:p>
            <a:r>
              <a:rPr lang="en-US" dirty="0"/>
              <a:t>Research Plan</a:t>
            </a:r>
          </a:p>
        </p:txBody>
      </p:sp>
    </p:spTree>
    <p:extLst>
      <p:ext uri="{BB962C8B-B14F-4D97-AF65-F5344CB8AC3E}">
        <p14:creationId xmlns:p14="http://schemas.microsoft.com/office/powerpoint/2010/main" val="2953728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sz="2400" dirty="0"/>
              <a:t>Describe your target and biological pathway</a:t>
            </a:r>
          </a:p>
          <a:p>
            <a:pPr marL="457200" indent="-457200">
              <a:buAutoNum type="arabicPeriod"/>
            </a:pPr>
            <a:endParaRPr lang="en-US" sz="2400" dirty="0"/>
          </a:p>
          <a:p>
            <a:pPr marL="457200" indent="-457200">
              <a:buAutoNum type="arabicPeriod"/>
            </a:pPr>
            <a:r>
              <a:rPr lang="en-US" sz="2400" dirty="0"/>
              <a:t>Does biochemical assay exist?</a:t>
            </a:r>
          </a:p>
          <a:p>
            <a:pPr marL="457200" indent="-457200">
              <a:buFont typeface="+mj-lt"/>
              <a:buAutoNum type="arabicPeriod"/>
            </a:pPr>
            <a:endParaRPr lang="en-US" sz="2400" dirty="0"/>
          </a:p>
          <a:p>
            <a:pPr marL="457200" indent="-457200">
              <a:buFont typeface="+mj-lt"/>
              <a:buAutoNum type="arabicPeriod"/>
            </a:pPr>
            <a:r>
              <a:rPr lang="en-US" sz="2400" dirty="0"/>
              <a:t>Does a cell-based readout exist?</a:t>
            </a:r>
          </a:p>
          <a:p>
            <a:pPr marL="457200" indent="-457200">
              <a:buFont typeface="+mj-lt"/>
              <a:buAutoNum type="arabicPeriod"/>
            </a:pPr>
            <a:endParaRPr lang="en-US" sz="2400" dirty="0"/>
          </a:p>
          <a:p>
            <a:pPr marL="457200" indent="-457200">
              <a:buFont typeface="+mj-lt"/>
              <a:buAutoNum type="arabicPeriod"/>
            </a:pPr>
            <a:r>
              <a:rPr lang="en-US" sz="2400" dirty="0"/>
              <a:t>What additional assays (screening cascade) will you use to hone in on the best molecules?</a:t>
            </a:r>
          </a:p>
          <a:p>
            <a:pPr marL="457200" indent="-457200">
              <a:buFont typeface="+mj-lt"/>
              <a:buAutoNum type="arabicPeriod"/>
            </a:pPr>
            <a:endParaRPr lang="en-US" sz="2400" dirty="0"/>
          </a:p>
          <a:p>
            <a:pPr marL="457200" indent="-457200">
              <a:buFont typeface="+mj-lt"/>
              <a:buAutoNum type="arabicPeriod"/>
            </a:pPr>
            <a:r>
              <a:rPr lang="en-US" sz="2400" dirty="0"/>
              <a:t>What is your level of experience with the assays?</a:t>
            </a:r>
          </a:p>
          <a:p>
            <a:pPr marL="457200" indent="-457200">
              <a:buFont typeface="+mj-lt"/>
              <a:buAutoNum type="arabicPeriod"/>
            </a:pPr>
            <a:endParaRPr lang="en-US" sz="2400" dirty="0"/>
          </a:p>
          <a:p>
            <a:pPr marL="457200" indent="-457200">
              <a:buFont typeface="+mj-lt"/>
              <a:buAutoNum type="arabicPeriod"/>
            </a:pPr>
            <a:r>
              <a:rPr lang="en-US" sz="2400" dirty="0"/>
              <a:t>Are all critical reagents for the assays currently available?</a:t>
            </a:r>
          </a:p>
          <a:p>
            <a:pPr marL="0" indent="0">
              <a:buNone/>
            </a:pP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6</a:t>
            </a:fld>
            <a:endParaRPr lang="en-US">
              <a:solidFill>
                <a:srgbClr val="808080"/>
              </a:solidFill>
            </a:endParaRPr>
          </a:p>
        </p:txBody>
      </p:sp>
      <p:sp>
        <p:nvSpPr>
          <p:cNvPr id="4" name="Title 3"/>
          <p:cNvSpPr>
            <a:spLocks noGrp="1"/>
          </p:cNvSpPr>
          <p:nvPr>
            <p:ph type="title"/>
          </p:nvPr>
        </p:nvSpPr>
        <p:spPr/>
        <p:txBody>
          <a:bodyPr/>
          <a:lstStyle/>
          <a:p>
            <a:r>
              <a:rPr lang="en-US" dirty="0"/>
              <a:t>Assay Feasibility Assessment</a:t>
            </a:r>
          </a:p>
        </p:txBody>
      </p:sp>
    </p:spTree>
    <p:extLst>
      <p:ext uri="{BB962C8B-B14F-4D97-AF65-F5344CB8AC3E}">
        <p14:creationId xmlns:p14="http://schemas.microsoft.com/office/powerpoint/2010/main" val="1576148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sz="2400" dirty="0"/>
              <a:t>Target location(s): extracellular, intracellular, CNS, etc. and tissue type.</a:t>
            </a:r>
          </a:p>
          <a:p>
            <a:pPr marL="457200" indent="-457200">
              <a:buFont typeface="+mj-lt"/>
              <a:buAutoNum type="arabicPeriod"/>
            </a:pPr>
            <a:endParaRPr lang="en-US" sz="2400" dirty="0"/>
          </a:p>
          <a:p>
            <a:pPr marL="457200" indent="-457200">
              <a:buFont typeface="+mj-lt"/>
              <a:buAutoNum type="arabicPeriod"/>
            </a:pPr>
            <a:r>
              <a:rPr lang="en-US" sz="2400" dirty="0"/>
              <a:t>Can the protein be reliably expressed and purified? How?</a:t>
            </a:r>
          </a:p>
          <a:p>
            <a:pPr marL="457200" indent="-457200">
              <a:buFont typeface="+mj-lt"/>
              <a:buAutoNum type="arabicPeriod"/>
            </a:pPr>
            <a:endParaRPr lang="en-US" sz="2400" dirty="0"/>
          </a:p>
          <a:p>
            <a:pPr marL="457200" indent="-457200">
              <a:buFont typeface="+mj-lt"/>
              <a:buAutoNum type="arabicPeriod"/>
            </a:pPr>
            <a:r>
              <a:rPr lang="en-US" sz="2400" dirty="0"/>
              <a:t>Does crystal structure of target exist, resolution and RCSB code.  If no, what are the closest homologs with crystal structure coordinates?</a:t>
            </a:r>
          </a:p>
          <a:p>
            <a:pPr marL="457200" indent="-457200">
              <a:buFont typeface="+mj-lt"/>
              <a:buAutoNum type="arabicPeriod"/>
            </a:pPr>
            <a:endParaRPr lang="en-US" sz="2400" dirty="0"/>
          </a:p>
          <a:p>
            <a:pPr marL="457200" indent="-457200">
              <a:buFont typeface="+mj-lt"/>
              <a:buAutoNum type="arabicPeriod"/>
            </a:pPr>
            <a:r>
              <a:rPr lang="en-US" sz="2400" dirty="0"/>
              <a:t>Predicted binding pocket affinity of target (YCMD determined); i.e., is the target druggable?</a:t>
            </a:r>
          </a:p>
          <a:p>
            <a:pPr marL="457200" indent="-457200">
              <a:buFont typeface="+mj-lt"/>
              <a:buAutoNum type="arabicPeriod"/>
            </a:pPr>
            <a:endParaRPr lang="en-US" sz="2400" dirty="0"/>
          </a:p>
          <a:p>
            <a:pPr marL="457200" indent="-457200">
              <a:buFont typeface="+mj-lt"/>
              <a:buAutoNum type="arabicPeriod"/>
            </a:pPr>
            <a:r>
              <a:rPr lang="en-US" sz="2400" dirty="0"/>
              <a:t>Are small molecule inhibitors known?</a:t>
            </a:r>
          </a:p>
          <a:p>
            <a:pPr marL="457200" indent="-457200">
              <a:buFont typeface="+mj-lt"/>
              <a:buAutoNum type="arabicPeriod"/>
            </a:pPr>
            <a:endParaRPr lang="en-US" sz="2400" dirty="0"/>
          </a:p>
          <a:p>
            <a:pPr marL="457200" indent="-457200">
              <a:buFont typeface="+mj-lt"/>
              <a:buAutoNum type="arabicPeriod"/>
            </a:pPr>
            <a:r>
              <a:rPr lang="en-US" sz="2400" dirty="0"/>
              <a:t>Synthetic accessibility (conducted after HTS analysis)</a:t>
            </a:r>
          </a:p>
          <a:p>
            <a:pPr marL="0" indent="0">
              <a:buNone/>
            </a:pP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7</a:t>
            </a:fld>
            <a:endParaRPr lang="en-US">
              <a:solidFill>
                <a:srgbClr val="808080"/>
              </a:solidFill>
            </a:endParaRPr>
          </a:p>
        </p:txBody>
      </p:sp>
      <p:sp>
        <p:nvSpPr>
          <p:cNvPr id="4" name="Title 3"/>
          <p:cNvSpPr>
            <a:spLocks noGrp="1"/>
          </p:cNvSpPr>
          <p:nvPr>
            <p:ph type="title"/>
          </p:nvPr>
        </p:nvSpPr>
        <p:spPr/>
        <p:txBody>
          <a:bodyPr/>
          <a:lstStyle/>
          <a:p>
            <a:r>
              <a:rPr lang="en-US" dirty="0"/>
              <a:t>Med. Chem. Feasibility Assessment</a:t>
            </a:r>
          </a:p>
        </p:txBody>
      </p:sp>
    </p:spTree>
    <p:extLst>
      <p:ext uri="{BB962C8B-B14F-4D97-AF65-F5344CB8AC3E}">
        <p14:creationId xmlns:p14="http://schemas.microsoft.com/office/powerpoint/2010/main" val="3969886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742950" indent="-731520">
              <a:lnSpc>
                <a:spcPts val="2600"/>
              </a:lnSpc>
              <a:buFont typeface="+mj-lt"/>
              <a:buAutoNum type="arabicPeriod"/>
            </a:pPr>
            <a:r>
              <a:rPr lang="en-US" sz="2400" dirty="0"/>
              <a:t>Is the biology (</a:t>
            </a:r>
            <a:r>
              <a:rPr lang="en-US" sz="2400" i="1" dirty="0"/>
              <a:t>i.e. </a:t>
            </a:r>
            <a:r>
              <a:rPr lang="en-US" sz="2400" dirty="0"/>
              <a:t>pathway) well characterized?</a:t>
            </a:r>
          </a:p>
          <a:p>
            <a:pPr marL="742950" indent="-731520">
              <a:lnSpc>
                <a:spcPts val="2600"/>
              </a:lnSpc>
              <a:buFont typeface="+mj-lt"/>
              <a:buAutoNum type="arabicPeriod"/>
            </a:pPr>
            <a:endParaRPr lang="en-US" sz="2400" dirty="0"/>
          </a:p>
          <a:p>
            <a:pPr marL="742950" indent="-731520">
              <a:lnSpc>
                <a:spcPts val="2600"/>
              </a:lnSpc>
              <a:buFont typeface="+mj-lt"/>
              <a:buAutoNum type="arabicPeriod"/>
            </a:pPr>
            <a:r>
              <a:rPr lang="en-US" sz="2400" dirty="0"/>
              <a:t>Has modulation of the pathway been shown to correlate with changes in disease burden (</a:t>
            </a:r>
            <a:r>
              <a:rPr lang="en-US" sz="2400" i="1" dirty="0"/>
              <a:t>e.g. </a:t>
            </a:r>
            <a:r>
              <a:rPr lang="en-US" sz="2400" dirty="0"/>
              <a:t>phenotype of KO mice, relevant animal studies, GWAS)</a:t>
            </a:r>
          </a:p>
          <a:p>
            <a:pPr marL="742950" indent="-731520">
              <a:lnSpc>
                <a:spcPts val="2600"/>
              </a:lnSpc>
              <a:buFont typeface="+mj-lt"/>
              <a:buAutoNum type="arabicPeriod"/>
            </a:pPr>
            <a:endParaRPr lang="en-US" sz="2400" dirty="0"/>
          </a:p>
          <a:p>
            <a:pPr marL="742950" indent="-731520">
              <a:lnSpc>
                <a:spcPts val="2600"/>
              </a:lnSpc>
              <a:buFont typeface="+mj-lt"/>
              <a:buAutoNum type="arabicPeriod"/>
            </a:pPr>
            <a:r>
              <a:rPr lang="en-US" sz="2400" dirty="0"/>
              <a:t>Is there precedent for the MOA for similar disease targets?</a:t>
            </a:r>
          </a:p>
          <a:p>
            <a:pPr marL="742950" indent="-731520">
              <a:lnSpc>
                <a:spcPts val="2600"/>
              </a:lnSpc>
              <a:buFont typeface="+mj-lt"/>
              <a:buAutoNum type="arabicPeriod"/>
            </a:pPr>
            <a:endParaRPr lang="en-US" sz="2400" dirty="0"/>
          </a:p>
          <a:p>
            <a:pPr marL="742950" indent="-731520">
              <a:lnSpc>
                <a:spcPts val="2600"/>
              </a:lnSpc>
              <a:buFont typeface="+mj-lt"/>
              <a:buAutoNum type="arabicPeriod"/>
            </a:pPr>
            <a:r>
              <a:rPr lang="en-US" sz="2400" dirty="0"/>
              <a:t>Is there a reliable and predictive animal model that has a history in translating compounds to the clinic?</a:t>
            </a:r>
          </a:p>
          <a:p>
            <a:pPr marL="742950" indent="-731520">
              <a:lnSpc>
                <a:spcPts val="2600"/>
              </a:lnSpc>
              <a:buFont typeface="+mj-lt"/>
              <a:buAutoNum type="arabicPeriod"/>
            </a:pPr>
            <a:endParaRPr lang="en-US" sz="2400" dirty="0"/>
          </a:p>
          <a:p>
            <a:pPr marL="742950" indent="-731520">
              <a:lnSpc>
                <a:spcPts val="2600"/>
              </a:lnSpc>
              <a:buFont typeface="+mj-lt"/>
              <a:buAutoNum type="arabicPeriod"/>
            </a:pPr>
            <a:r>
              <a:rPr lang="en-US" sz="2400" dirty="0"/>
              <a:t>Does a clinically relevant biomarker exist?</a:t>
            </a:r>
          </a:p>
          <a:p>
            <a:pPr marL="742950" indent="-731520">
              <a:lnSpc>
                <a:spcPts val="2600"/>
              </a:lnSpc>
              <a:buFont typeface="+mj-lt"/>
              <a:buAutoNum type="arabicPeriod"/>
            </a:pPr>
            <a:endParaRPr lang="en-US" sz="2400" dirty="0"/>
          </a:p>
          <a:p>
            <a:pPr marL="742950" indent="-731520">
              <a:lnSpc>
                <a:spcPts val="2600"/>
              </a:lnSpc>
              <a:buFont typeface="+mj-lt"/>
              <a:buAutoNum type="arabicPeriod"/>
            </a:pPr>
            <a:r>
              <a:rPr lang="en-US" sz="2400" dirty="0"/>
              <a:t>Competition: Examine approved claims (efficacy and safety) of competitors. Examine the competitive environment for compounds currently in development.</a:t>
            </a:r>
          </a:p>
          <a:p>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8</a:t>
            </a:fld>
            <a:endParaRPr lang="en-US">
              <a:solidFill>
                <a:srgbClr val="808080"/>
              </a:solidFill>
            </a:endParaRPr>
          </a:p>
        </p:txBody>
      </p:sp>
      <p:sp>
        <p:nvSpPr>
          <p:cNvPr id="4" name="Title 3"/>
          <p:cNvSpPr>
            <a:spLocks noGrp="1"/>
          </p:cNvSpPr>
          <p:nvPr>
            <p:ph type="title"/>
          </p:nvPr>
        </p:nvSpPr>
        <p:spPr/>
        <p:txBody>
          <a:bodyPr/>
          <a:lstStyle/>
          <a:p>
            <a:r>
              <a:rPr lang="en-US" dirty="0"/>
              <a:t>Clinical Correlation Assessment</a:t>
            </a:r>
          </a:p>
        </p:txBody>
      </p:sp>
    </p:spTree>
    <p:extLst>
      <p:ext uri="{BB962C8B-B14F-4D97-AF65-F5344CB8AC3E}">
        <p14:creationId xmlns:p14="http://schemas.microsoft.com/office/powerpoint/2010/main" val="3977017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a:t>1-2 slides addressing:</a:t>
            </a:r>
          </a:p>
          <a:p>
            <a:pPr lvl="1">
              <a:buFont typeface="Arial" panose="020B0604020202020204" pitchFamily="34" charset="0"/>
              <a:buChar char="•"/>
            </a:pPr>
            <a:r>
              <a:rPr lang="en-US" sz="2400" dirty="0"/>
              <a:t>Number people affected by disease (target population)</a:t>
            </a:r>
          </a:p>
          <a:p>
            <a:pPr lvl="1">
              <a:buFont typeface="Arial" panose="020B0604020202020204" pitchFamily="34" charset="0"/>
              <a:buChar char="•"/>
            </a:pPr>
            <a:r>
              <a:rPr lang="en-US" sz="2400" dirty="0"/>
              <a:t>Current standard of care and market size (commercial potential)</a:t>
            </a:r>
          </a:p>
          <a:p>
            <a:pPr lvl="1">
              <a:buFont typeface="Arial" panose="020B0604020202020204" pitchFamily="34" charset="0"/>
              <a:buChar char="•"/>
            </a:pPr>
            <a:r>
              <a:rPr lang="en-US" sz="2400" dirty="0"/>
              <a:t>How efficient are the current approaches? (unmet clinical need)</a:t>
            </a:r>
          </a:p>
          <a:p>
            <a:pPr lvl="1">
              <a:buFont typeface="Arial" panose="020B0604020202020204" pitchFamily="34" charset="0"/>
              <a:buChar char="•"/>
            </a:pPr>
            <a:r>
              <a:rPr lang="en-US" sz="2400" dirty="0"/>
              <a:t>How does proposed treatment compare to standard of care?  What is the specific value of your drug/approach to patients? What advantages does it offer over existing or competing approaches? </a:t>
            </a:r>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Clinical trial feasibility. How can treatment efficiency be evaluated? If known biomarker or imaging results can predict treatment efficacy in Phase II clinical trials, include them here.  </a:t>
            </a: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9</a:t>
            </a:fld>
            <a:endParaRPr lang="en-US">
              <a:solidFill>
                <a:srgbClr val="808080"/>
              </a:solidFill>
            </a:endParaRPr>
          </a:p>
        </p:txBody>
      </p:sp>
      <p:sp>
        <p:nvSpPr>
          <p:cNvPr id="4" name="Title 3"/>
          <p:cNvSpPr>
            <a:spLocks noGrp="1"/>
          </p:cNvSpPr>
          <p:nvPr>
            <p:ph type="title"/>
          </p:nvPr>
        </p:nvSpPr>
        <p:spPr/>
        <p:txBody>
          <a:bodyPr/>
          <a:lstStyle/>
          <a:p>
            <a:r>
              <a:rPr lang="en-US" dirty="0"/>
              <a:t>Clinical Need/Potential Market</a:t>
            </a:r>
          </a:p>
        </p:txBody>
      </p:sp>
    </p:spTree>
    <p:extLst>
      <p:ext uri="{BB962C8B-B14F-4D97-AF65-F5344CB8AC3E}">
        <p14:creationId xmlns:p14="http://schemas.microsoft.com/office/powerpoint/2010/main" val="329415384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txDef>
      <a:spPr>
        <a:noFill/>
      </a:spPr>
      <a:bodyPr wrap="square" rtlCol="0">
        <a:spAutoFit/>
      </a:bodyPr>
      <a:lstStyle>
        <a:defPPr>
          <a:defRPr baseline="0" dirty="0" smtClean="0">
            <a:effectLs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ITCHPowerPointTemplate.potx" id="{F7D162AB-6636-475A-B6E9-40D33400BB9C}" vid="{B8F2ECD4-67FF-4C95-89CA-9B6193B0F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1814</TotalTime>
  <Words>2050</Words>
  <Application>Microsoft Office PowerPoint</Application>
  <PresentationFormat>Widescreen</PresentationFormat>
  <Paragraphs>188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Garamond</vt:lpstr>
      <vt:lpstr>Georgia</vt:lpstr>
      <vt:lpstr>Blank Presentation</vt:lpstr>
      <vt:lpstr>Project Title</vt:lpstr>
      <vt:lpstr>Two Year Goal Statement</vt:lpstr>
      <vt:lpstr>Project Team</vt:lpstr>
      <vt:lpstr>Scientific Background and Opportunity</vt:lpstr>
      <vt:lpstr>Research Plan</vt:lpstr>
      <vt:lpstr>Assay Feasibility Assessment</vt:lpstr>
      <vt:lpstr>Med. Chem. Feasibility Assessment</vt:lpstr>
      <vt:lpstr>Clinical Correlation Assessment</vt:lpstr>
      <vt:lpstr>Clinical Need/Potential Market</vt:lpstr>
      <vt:lpstr>Targeted Product Attributes</vt:lpstr>
      <vt:lpstr>Intellectual Property Position</vt:lpstr>
      <vt:lpstr>Supporting material</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Hoyer, Denton</dc:creator>
  <cp:lastModifiedBy>McGrath, Jacquelyn</cp:lastModifiedBy>
  <cp:revision>175</cp:revision>
  <cp:lastPrinted>2018-07-27T19:25:20Z</cp:lastPrinted>
  <dcterms:created xsi:type="dcterms:W3CDTF">2014-11-20T13:22:16Z</dcterms:created>
  <dcterms:modified xsi:type="dcterms:W3CDTF">2019-02-25T14:21:54Z</dcterms:modified>
</cp:coreProperties>
</file>